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98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638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8140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68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2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39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776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25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68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138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26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B3A1-AA0B-451E-B8FF-7B32D3404A4E}" type="datetimeFigureOut">
              <a:rPr lang="ru-RU" smtClean="0"/>
              <a:t>17.03.2018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2D243-7F3F-4457-A765-EB7010CD4C0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857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0477" y="2833176"/>
            <a:ext cx="9144000" cy="2387600"/>
          </a:xfrm>
        </p:spPr>
        <p:txBody>
          <a:bodyPr>
            <a:noAutofit/>
          </a:bodyPr>
          <a:lstStyle/>
          <a:p>
            <a:pPr hangingPunct="0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Абсолютная и относительная адресация. Понятие диапазона. Встроенные функции. Сортировка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41397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88144"/>
            <a:ext cx="10515600" cy="75575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Статистические функции обработки диапазонов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308" y="1513707"/>
            <a:ext cx="117593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=СУММ(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F1:F5</a:t>
            </a:r>
            <a:r>
              <a:rPr lang="ru-RU" sz="3200" b="1" dirty="0" smtClean="0"/>
              <a:t>)</a:t>
            </a:r>
            <a:r>
              <a:rPr lang="en-US" sz="3200" b="1" dirty="0" smtClean="0"/>
              <a:t> </a:t>
            </a:r>
            <a:r>
              <a:rPr lang="en-US" sz="3200" dirty="0" smtClean="0"/>
              <a:t>	-	</a:t>
            </a:r>
            <a:r>
              <a:rPr lang="ru-RU" sz="3200" dirty="0" smtClean="0"/>
              <a:t>суммирование чисел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=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F1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00B050"/>
                </a:solidFill>
              </a:rPr>
              <a:t>F2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FF0000"/>
                </a:solidFill>
              </a:rPr>
              <a:t>F3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FFC000"/>
                </a:solidFill>
              </a:rPr>
              <a:t>F4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F5</a:t>
            </a:r>
            <a:endParaRPr lang="ru-RU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3200" b="1" dirty="0" smtClean="0"/>
              <a:t>=СРЗНАЧ(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F1:F5</a:t>
            </a:r>
            <a:r>
              <a:rPr lang="ru-RU" sz="3200" b="1" dirty="0" smtClean="0"/>
              <a:t>)</a:t>
            </a:r>
            <a:r>
              <a:rPr lang="en-US" sz="3200" b="1" dirty="0" smtClean="0"/>
              <a:t> </a:t>
            </a:r>
            <a:r>
              <a:rPr lang="ru-RU" sz="3200" dirty="0" smtClean="0"/>
              <a:t>	-	среднее арифметическое</a:t>
            </a:r>
          </a:p>
          <a:p>
            <a:pPr marL="0" indent="0">
              <a:buNone/>
            </a:pPr>
            <a:r>
              <a:rPr lang="ru-RU" sz="3200" dirty="0"/>
              <a:t>	</a:t>
            </a:r>
            <a:r>
              <a:rPr lang="ru-RU" sz="3200" dirty="0" smtClean="0"/>
              <a:t>=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0070C0"/>
                </a:solidFill>
              </a:rPr>
              <a:t>F1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00B050"/>
                </a:solidFill>
              </a:rPr>
              <a:t>F2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FF0000"/>
                </a:solidFill>
              </a:rPr>
              <a:t>F3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rgbClr val="FFC000"/>
                </a:solidFill>
              </a:rPr>
              <a:t>F4 </a:t>
            </a:r>
            <a:r>
              <a:rPr lang="en-US" sz="3200" dirty="0" smtClean="0"/>
              <a:t>+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F5</a:t>
            </a:r>
            <a:r>
              <a:rPr lang="en-US" sz="3200" dirty="0" smtClean="0"/>
              <a:t>) / 5</a:t>
            </a:r>
            <a:endParaRPr lang="ru-RU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ru-RU" sz="3200" b="1" dirty="0" smtClean="0"/>
              <a:t>=МАКС(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F1:F5</a:t>
            </a:r>
            <a:r>
              <a:rPr lang="ru-RU" sz="3200" b="1" dirty="0" smtClean="0"/>
              <a:t>)</a:t>
            </a:r>
            <a:r>
              <a:rPr lang="ru-RU" sz="3200" dirty="0" smtClean="0"/>
              <a:t>	-	поиск максимального значения в диапазоне</a:t>
            </a:r>
            <a:endParaRPr lang="en-US" sz="3200" dirty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b="1" dirty="0" smtClean="0"/>
              <a:t>= МИН(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F1:F5</a:t>
            </a:r>
            <a:r>
              <a:rPr lang="ru-RU" sz="3200" b="1" dirty="0" smtClean="0"/>
              <a:t>)</a:t>
            </a:r>
            <a:r>
              <a:rPr lang="ru-RU" sz="3200" dirty="0" smtClean="0"/>
              <a:t>	-	поиск минимального значения в диапазоне</a:t>
            </a:r>
            <a:endParaRPr lang="en-US" sz="3200" dirty="0" smtClean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183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0477" y="2833176"/>
            <a:ext cx="9144000" cy="903082"/>
          </a:xfrm>
        </p:spPr>
        <p:txBody>
          <a:bodyPr>
            <a:noAutofit/>
          </a:bodyPr>
          <a:lstStyle/>
          <a:p>
            <a:pPr hangingPunct="0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291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6020" y="95055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1. Сколько клеток входит в диапазон электронной таблицы А?</a:t>
            </a:r>
          </a:p>
          <a:p>
            <a:pPr marL="0" indent="0">
              <a:buNone/>
            </a:pPr>
            <a:r>
              <a:rPr lang="ru-RU" sz="4800" dirty="0"/>
              <a:t>А= </a:t>
            </a:r>
            <a:r>
              <a:rPr lang="en-US" sz="4800" dirty="0"/>
              <a:t>Z</a:t>
            </a:r>
            <a:r>
              <a:rPr lang="ru-RU" sz="4800" dirty="0"/>
              <a:t>5:</a:t>
            </a:r>
            <a:r>
              <a:rPr lang="en-US" sz="4800" dirty="0"/>
              <a:t>AD</a:t>
            </a:r>
            <a:r>
              <a:rPr lang="ru-RU" sz="4800" dirty="0"/>
              <a:t>18 </a:t>
            </a:r>
            <a:endParaRPr lang="ru-RU" sz="4800" dirty="0" smtClean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Ответ: 14 строк * 5 столбцов = 70 ячеек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4515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488438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/>
              <a:t>2. В ячейке А записана формула В. Как она изменится при переносе этой формулы в ячейку С?</a:t>
            </a:r>
          </a:p>
          <a:p>
            <a:pPr marL="0" indent="0">
              <a:buNone/>
            </a:pPr>
            <a:r>
              <a:rPr lang="ru-RU" sz="4800" dirty="0"/>
              <a:t>А=С3</a:t>
            </a:r>
          </a:p>
          <a:p>
            <a:pPr marL="0" indent="0">
              <a:buNone/>
            </a:pPr>
            <a:r>
              <a:rPr lang="ru-RU" sz="4800" dirty="0"/>
              <a:t>В=(А1+А2)/В1</a:t>
            </a:r>
          </a:p>
          <a:p>
            <a:pPr marL="0" indent="0">
              <a:buNone/>
            </a:pPr>
            <a:r>
              <a:rPr lang="ru-RU" sz="4800" dirty="0"/>
              <a:t>С=</a:t>
            </a:r>
            <a:r>
              <a:rPr lang="en-US" sz="4800" dirty="0"/>
              <a:t>D</a:t>
            </a:r>
            <a:r>
              <a:rPr lang="ru-RU" sz="4800" dirty="0"/>
              <a:t>5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=(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3+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5)/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2285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239" y="173806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3. В таблице «Успеваемость» напишите в ячейках </a:t>
            </a:r>
            <a:r>
              <a:rPr lang="en-US" sz="3200" dirty="0"/>
              <a:t>D</a:t>
            </a:r>
            <a:r>
              <a:rPr lang="ru-RU" sz="3200" dirty="0"/>
              <a:t>2:</a:t>
            </a:r>
            <a:r>
              <a:rPr lang="en-US" sz="3200" dirty="0"/>
              <a:t>D</a:t>
            </a:r>
            <a:r>
              <a:rPr lang="ru-RU" sz="3200" dirty="0"/>
              <a:t>4 формулы для подсчета среднего балла каждого </a:t>
            </a:r>
            <a:r>
              <a:rPr lang="ru-RU" sz="3200" dirty="0" smtClean="0"/>
              <a:t>ученика </a:t>
            </a:r>
            <a:r>
              <a:rPr lang="ru-RU" sz="3200" dirty="0"/>
              <a:t>(используйте функцию вычисления среднего значения</a:t>
            </a:r>
            <a:r>
              <a:rPr lang="ru-RU" sz="3200" dirty="0" smtClean="0"/>
              <a:t>)</a:t>
            </a:r>
          </a:p>
          <a:p>
            <a:endParaRPr lang="ru-RU" sz="3200" dirty="0"/>
          </a:p>
          <a:p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en-US" sz="3200" dirty="0" smtClean="0"/>
              <a:t>D</a:t>
            </a:r>
            <a:r>
              <a:rPr lang="ru-RU" sz="3200" dirty="0"/>
              <a:t>2=					</a:t>
            </a:r>
            <a:r>
              <a:rPr lang="en-US" sz="3200" dirty="0"/>
              <a:t>D</a:t>
            </a:r>
            <a:r>
              <a:rPr lang="ru-RU" sz="3200" dirty="0"/>
              <a:t>3=					</a:t>
            </a:r>
            <a:r>
              <a:rPr lang="en-US" sz="3200" dirty="0"/>
              <a:t>D</a:t>
            </a:r>
            <a:r>
              <a:rPr lang="ru-RU" sz="3200" dirty="0"/>
              <a:t>4=		</a:t>
            </a:r>
            <a:r>
              <a:rPr lang="ru-RU" sz="3200" dirty="0" smtClean="0"/>
              <a:t>Ответ</a:t>
            </a:r>
            <a:r>
              <a:rPr lang="ru-RU" sz="3200" dirty="0"/>
              <a:t>: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2=СРЗНАЧ(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2),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3=СРЗНАЧ(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3), </a:t>
            </a:r>
          </a:p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4=СРЗНАЧ(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</a:t>
            </a:r>
          </a:p>
          <a:p>
            <a:endParaRPr lang="ru-RU" sz="3200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26596" t="29237" r="27020" b="52489"/>
          <a:stretch/>
        </p:blipFill>
        <p:spPr bwMode="auto">
          <a:xfrm>
            <a:off x="484239" y="1780509"/>
            <a:ext cx="10596716" cy="185742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2614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239" y="20330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4. В таблице «Покупки» удалили вторую строку. Куда переместиться формула =СУММ(</a:t>
            </a:r>
            <a:r>
              <a:rPr lang="en-US" sz="3200" dirty="0"/>
              <a:t>D</a:t>
            </a:r>
            <a:r>
              <a:rPr lang="ru-RU" sz="3200" dirty="0"/>
              <a:t>2:</a:t>
            </a:r>
            <a:r>
              <a:rPr lang="en-US" sz="3200" dirty="0"/>
              <a:t>D</a:t>
            </a:r>
            <a:r>
              <a:rPr lang="ru-RU" sz="3200" dirty="0"/>
              <a:t>4) и как она изменится?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ячейки: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</a:t>
            </a:r>
          </a:p>
          <a:p>
            <a:pPr marL="0" indent="0"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 формулы: =СУММ(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</a:p>
          <a:p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8523" t="21700" r="32415" b="57055"/>
          <a:stretch/>
        </p:blipFill>
        <p:spPr bwMode="auto">
          <a:xfrm>
            <a:off x="3057832" y="1602658"/>
            <a:ext cx="6491021" cy="2305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521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239" y="20330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5. Напишите формулу для подсчета суммы, которую необходимо заплатить каждому жильцу за ремонт дома, если на капитальный ремонт дома идет сбор по 3 руб. 87 коп. за 1 квадратный метр. Найти общую сумму сбора со всех жильцов за содержание дома.</a:t>
            </a:r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dirty="0" smtClean="0"/>
              <a:t>Ответ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2=3,87*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 	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3=3,87*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 	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4=3,87*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4; 	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5=СУММ(С2:С4)</a:t>
            </a:r>
          </a:p>
          <a:p>
            <a:endParaRPr lang="ru-RU" sz="3200" dirty="0"/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49979" t="34034" r="19055" b="44265"/>
          <a:stretch/>
        </p:blipFill>
        <p:spPr bwMode="auto">
          <a:xfrm>
            <a:off x="3352276" y="1954090"/>
            <a:ext cx="5890046" cy="24016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5926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88144"/>
            <a:ext cx="10515600" cy="7557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308" y="1513707"/>
            <a:ext cx="117593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/>
              <a:t>Задачи из ЕГЭ (рассылка в </a:t>
            </a:r>
            <a:r>
              <a:rPr lang="ru-RU" sz="3200" b="1" smtClean="0"/>
              <a:t>электронном журнале)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21156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226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Абсолютная и относительная адресация. Понятие диапазона. Встроенные функции. Сортировка таблицы.</vt:lpstr>
      <vt:lpstr>Статистические функции обработки диапазонов</vt:lpstr>
      <vt:lpstr>Задачи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Абсолютная и относительная адресация. Понятие диапазона. Встроенные функции. Сортировка таблицы.</dc:title>
  <dc:creator>Гребенкин Иван</dc:creator>
  <cp:lastModifiedBy>Гребенкин Иван</cp:lastModifiedBy>
  <cp:revision>5</cp:revision>
  <dcterms:created xsi:type="dcterms:W3CDTF">2018-03-16T16:05:29Z</dcterms:created>
  <dcterms:modified xsi:type="dcterms:W3CDTF">2018-03-17T07:07:29Z</dcterms:modified>
</cp:coreProperties>
</file>